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 showGuides="1">
      <p:cViewPr>
        <p:scale>
          <a:sx n="66" d="100"/>
          <a:sy n="66" d="100"/>
        </p:scale>
        <p:origin x="-408" y="-90"/>
      </p:cViewPr>
      <p:guideLst>
        <p:guide orient="horz" pos="3888"/>
        <p:guide orient="horz" pos="720"/>
        <p:guide pos="5664"/>
        <p:guide pos="240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4F84A3-A6DE-4D63-AAD1-9AAB6655C8E9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817BC3-1AEF-4F46-9182-7B6BE787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4C4D41-D2A7-4BED-9AA5-9E9A39D58907}" type="datetimeFigureOut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5A3BF0-9162-4A6A-A845-C85B6C14A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2904C-D653-4778-99E0-7623B6837E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81000" y="485775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Goldman Stanley, Inc.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0" y="6400800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Confidential 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5D74-3B54-42B8-9BED-B82FAEBA9CCF}" type="datetime1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1CA0-25DC-4820-AE0E-3088C346E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A734-A7AD-4CAB-B4F0-00C27BFA5F31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3E3A-A9D6-4F1D-9C8F-AA3196659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DC96-2B9E-482C-9362-5CC7C1A1FDEF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D822-391E-4AF1-88A7-2011CB37C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u="none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D899-1563-4038-B76C-FF4C6788D3F0}" type="datetime1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7867-EB00-4675-821B-66D3FE8C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37338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609600"/>
          </a:xfrm>
        </p:spPr>
        <p:txBody>
          <a:bodyPr anchor="t">
            <a:normAutofit/>
          </a:bodyPr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D654-BBF6-4DF9-A1BF-8065C7CD317A}" type="datetime1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B317-540F-49D9-8991-CABBAA37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2C0D-AA0C-48B7-9198-586207C86E59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396-3833-41F6-AFB1-661026D94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E8F5-5D60-4551-B691-A3D10A5B4647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4BD-6F3B-47A3-ADCE-77A8B709C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68E0-B229-4FB2-A146-6596B93739B7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D61C-4415-4673-A42D-224555BCD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1F5F-B1B6-41CC-99F4-97F92F50025A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07C1-7558-48AF-B0C7-374509473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8BFF-188C-472F-B4F5-90AD701B6240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00C7-90AE-4590-89C0-21F10870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D91-39B3-4036-9BB1-E9FA27ABE061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0B40-B967-4DF4-8541-1A8E5469C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206367-B0B9-4E88-AC89-D5D13EB18C1E}" type="datetime1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0F1DE4-2AA3-4921-8669-9831BE04B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38175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Goldman Stanley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434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Project Aardvark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267200" y="3429000"/>
            <a:ext cx="4724400" cy="762000"/>
          </a:xfrm>
        </p:spPr>
        <p:txBody>
          <a:bodyPr/>
          <a:lstStyle/>
          <a:p>
            <a:pPr algn="r"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Presentation to the Board of Directors</a:t>
            </a:r>
          </a:p>
          <a:p>
            <a:pPr algn="r"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January 29,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81000" y="203200"/>
            <a:ext cx="7658100" cy="58420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mtClean="0">
                <a:latin typeface="Arial" charset="0"/>
              </a:rPr>
              <a:t>Aardvark Discounted Cash Flow Analysis</a:t>
            </a:r>
          </a:p>
        </p:txBody>
      </p:sp>
      <p:sp>
        <p:nvSpPr>
          <p:cNvPr id="2053" name="Text Box 2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4600" y="1143000"/>
            <a:ext cx="2667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DCF Assumptions:</a:t>
            </a:r>
          </a:p>
          <a:p>
            <a:pPr algn="ctr"/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Discount Rate:                           12.5%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Terminal EBITDA Multiple:          7.0 x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Model Uses “Base Case” Financial Projections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Mid-Year Convention Used For PV Of Cash Flows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81000" y="4522788"/>
          <a:ext cx="5257800" cy="1649412"/>
        </p:xfrm>
        <a:graphic>
          <a:graphicData uri="http://schemas.openxmlformats.org/presentationml/2006/ole">
            <p:oleObj spid="_x0000_s2050" name="Worksheet" r:id="rId4" imgW="5495849" imgH="1723949" progId="Excel.Sheet.8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1000" y="1143000"/>
          <a:ext cx="5259388" cy="3289300"/>
        </p:xfrm>
        <a:graphic>
          <a:graphicData uri="http://schemas.openxmlformats.org/presentationml/2006/ole">
            <p:oleObj spid="_x0000_s2051" name="Worksheet" r:id="rId5" imgW="5495849" imgH="3438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Potential Acquisitions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Potential Acquisitions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Given Aardvark’s large cash balance, it could make a wide variety of acquisitions – ranging from small “tuck-in” deals to acquire technology and IP to larger deals driven by customer or market share acquisition</a:t>
            </a:r>
          </a:p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Tier 1 Potential Acquisitions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“Tier 1” acquisition candidates are worth over $1 billion and would significantly boost Aardvark’s market share or result in substantial revenue or cost synergies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Leading candidates include ARM, for its chipset technology and integration with Aardvark’s existing products, and Research in Motion – to capture additional share in the corporate smartphone market</a:t>
            </a:r>
          </a:p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Tier 2 Potential Acquisitions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“Tier 2” acquisition candidates are worth less than $1 billion and would enhance Aardvark’s core technology and fill in gaps in existing products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Potential acquisitions include specialized chipset and semiconductor companies as well as Web 2.0, social media, and mobile software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73038"/>
            <a:ext cx="5867400" cy="492125"/>
          </a:xfrm>
        </p:spPr>
        <p:txBody>
          <a:bodyPr lIns="0" tIns="0" rIns="0" bIns="0">
            <a:spAutoFit/>
          </a:bodyPr>
          <a:lstStyle/>
          <a:p>
            <a:r>
              <a:rPr lang="en-US" smtClean="0">
                <a:latin typeface="Arial" charset="0"/>
              </a:rPr>
              <a:t>Potential Acquisition Candidates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194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1905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057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10200"/>
            <a:ext cx="1371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upload.wikimedia.org/wikipedia/commons/7/74/Tumblr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953000"/>
            <a:ext cx="160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http://media.marketwire.com/attachments/200907/550790_Intrinsity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495800"/>
            <a:ext cx="1882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http://www.atelier-us.com/upload/2009/03/siri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715000"/>
            <a:ext cx="10572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81000" y="1143000"/>
            <a:ext cx="6172200" cy="2133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505200"/>
            <a:ext cx="61722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381000" y="1143000"/>
            <a:ext cx="6172200" cy="422275"/>
          </a:xfrm>
          <a:prstGeom prst="rect">
            <a:avLst/>
          </a:prstGeom>
          <a:solidFill>
            <a:schemeClr val="tx2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r>
              <a:rPr lang="en-US" sz="1400">
                <a:solidFill>
                  <a:schemeClr val="bg1"/>
                </a:solidFill>
              </a:rPr>
              <a:t>Tier 1 Acquisition Candidates</a:t>
            </a:r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381000" y="3505200"/>
            <a:ext cx="6172200" cy="4587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r>
              <a:rPr lang="en-US" sz="1400">
                <a:solidFill>
                  <a:schemeClr val="bg1"/>
                </a:solidFill>
              </a:rPr>
              <a:t>Tier 2 Acquisition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Company Profile: ARM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143000"/>
            <a:ext cx="194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2590800" y="11430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ARM Holdings is a supplier of semiconductor intellectual property and components of digital electronic products. It designs and licenses intellectual property rather than manufacturing and selling semiconductor chips, and it licenses its IP to a wide network of hardware, mobile, and networking companies. It also provides tools to optimize system-on-chip designs.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2590800" y="3092450"/>
            <a:ext cx="3657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Products:</a:t>
            </a:r>
          </a:p>
          <a:p>
            <a:endParaRPr lang="en-US" sz="1200" dirty="0"/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Processors </a:t>
            </a:r>
            <a:r>
              <a:rPr lang="en-US" sz="1200" dirty="0"/>
              <a:t>– ARM provides 32-bit embedded microprocessors based on a common architecture that delivers high-performance, power efficiency, and reduced system cost.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System IP</a:t>
            </a:r>
            <a:r>
              <a:rPr lang="en-US" sz="1200" dirty="0"/>
              <a:t> – Serves as the connection between processors, memory, and peripherals to ensure optimum performance.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Multimedia</a:t>
            </a:r>
            <a:r>
              <a:rPr lang="en-US" sz="1200" dirty="0"/>
              <a:t> –</a:t>
            </a:r>
            <a:r>
              <a:rPr lang="en-US" sz="1200" b="1" dirty="0"/>
              <a:t> </a:t>
            </a:r>
            <a:r>
              <a:rPr lang="en-US" sz="1200" dirty="0"/>
              <a:t>ARM provides graphics processors that enable embedded graphics, audio, and video applications. 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Physical IP</a:t>
            </a:r>
            <a:r>
              <a:rPr lang="en-US" sz="1200" dirty="0"/>
              <a:t> – Provides </a:t>
            </a:r>
            <a:r>
              <a:rPr lang="en-US" sz="1200" dirty="0" err="1"/>
              <a:t>SoC</a:t>
            </a:r>
            <a:r>
              <a:rPr lang="en-US" sz="1200" dirty="0"/>
              <a:t> integrated circuits and logic, embedded memory, and interface IP.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Tools</a:t>
            </a:r>
            <a:r>
              <a:rPr lang="en-US" sz="1200" dirty="0"/>
              <a:t> – ARM subsidiaries provide compilers, debuggers, simulators, and other optimization tools for a wide variety of chip and processor families.</a:t>
            </a: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6400800" y="1143000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Management Team:</a:t>
            </a:r>
          </a:p>
          <a:p>
            <a:pPr algn="ctr"/>
            <a:endParaRPr lang="en-US" sz="1200" dirty="0"/>
          </a:p>
          <a:p>
            <a:pPr>
              <a:tabLst>
                <a:tab pos="2395538" algn="r"/>
              </a:tabLst>
            </a:pPr>
            <a:r>
              <a:rPr lang="en-US" sz="1200" dirty="0"/>
              <a:t>Warren East	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Tudor Brown	President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Graham Budd	COO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Mike Muller	CTO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Tim Score	CFO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John Cornish	EVP, Systems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Ian Drew	EVP, Marketing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Antonio </a:t>
            </a:r>
            <a:r>
              <a:rPr lang="en-US" sz="1200" dirty="0" err="1"/>
              <a:t>Viana</a:t>
            </a:r>
            <a:r>
              <a:rPr lang="en-US" sz="1200" dirty="0"/>
              <a:t>	EVP, Sales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6400800" y="309245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Key Partners:</a:t>
            </a:r>
          </a:p>
          <a:p>
            <a:pPr algn="ctr"/>
            <a:endParaRPr lang="en-US" sz="1200" dirty="0"/>
          </a:p>
          <a:p>
            <a:r>
              <a:rPr lang="en-US" sz="1200" dirty="0"/>
              <a:t>Electronic Arts, LSI Logic, Microsoft, National Semiconductor, Nokia, NVIDIA, </a:t>
            </a:r>
            <a:r>
              <a:rPr lang="en-US" sz="1200" dirty="0" err="1"/>
              <a:t>Rambus</a:t>
            </a:r>
            <a:r>
              <a:rPr lang="en-US" sz="1200" dirty="0"/>
              <a:t>, Real Networks, Samsung, and Toshiba.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381000" y="1981200"/>
            <a:ext cx="220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ARM Holdings</a:t>
            </a:r>
          </a:p>
          <a:p>
            <a:pPr>
              <a:tabLst>
                <a:tab pos="7938" algn="l"/>
              </a:tabLst>
            </a:pPr>
            <a:endParaRPr lang="en-US" sz="1000" dirty="0"/>
          </a:p>
          <a:p>
            <a:pPr>
              <a:tabLst>
                <a:tab pos="1944688" algn="r"/>
              </a:tabLst>
            </a:pPr>
            <a:r>
              <a:rPr lang="en-US" sz="1000" dirty="0"/>
              <a:t>Headquarters: 	Cambridge, UK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Employees:	1700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Founded:	1990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81000" y="309245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Financial Information:</a:t>
            </a:r>
          </a:p>
          <a:p>
            <a:pPr algn="ctr">
              <a:tabLst>
                <a:tab pos="7938" algn="l"/>
              </a:tabLst>
            </a:pPr>
            <a:endParaRPr lang="en-US" sz="1000" dirty="0"/>
          </a:p>
          <a:p>
            <a:pPr>
              <a:tabLst>
                <a:tab pos="1944688" algn="r"/>
              </a:tabLst>
            </a:pPr>
            <a:r>
              <a:rPr lang="en-US" sz="1000" dirty="0"/>
              <a:t>Market Cap:	$2.5B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Cash:	$204M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2009 Revenue:	$490M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2009 EPS:	$7.85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2010E Revenue:	$531M</a:t>
            </a:r>
          </a:p>
          <a:p>
            <a:pPr>
              <a:tabLst>
                <a:tab pos="1944688" algn="r"/>
              </a:tabLst>
            </a:pPr>
            <a:r>
              <a:rPr lang="en-US" sz="1000" dirty="0"/>
              <a:t>2010E EPS:	$10.97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2209800" cy="13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Company Profile: Research In Motion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1905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590800" y="1143000"/>
            <a:ext cx="365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Research In Motion designs the BlackBerry </a:t>
            </a:r>
            <a:r>
              <a:rPr lang="en-US" sz="1200" dirty="0" err="1"/>
              <a:t>smartphone</a:t>
            </a:r>
            <a:r>
              <a:rPr lang="en-US" sz="1200" dirty="0"/>
              <a:t> and creates solutions for the worldwide mobile communications market, including a variety of software for the BlackBerry device. In addition to its line of BlackBerry devices, the company also provides enterprise server software to support businesses using the device.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590800" y="2787650"/>
            <a:ext cx="3657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Products:</a:t>
            </a:r>
          </a:p>
          <a:p>
            <a:endParaRPr lang="en-US" sz="1200" dirty="0"/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Pearl 3G </a:t>
            </a:r>
            <a:r>
              <a:rPr lang="en-US" sz="1200" dirty="0"/>
              <a:t>– Provides </a:t>
            </a:r>
            <a:r>
              <a:rPr lang="en-US" sz="1200" dirty="0" err="1"/>
              <a:t>Trackpad</a:t>
            </a:r>
            <a:r>
              <a:rPr lang="en-US" sz="1200" dirty="0"/>
              <a:t> and dedicated media keys as well as </a:t>
            </a:r>
            <a:r>
              <a:rPr lang="en-US" sz="1200" dirty="0" err="1"/>
              <a:t>SureType</a:t>
            </a:r>
            <a:r>
              <a:rPr lang="en-US" sz="1200" dirty="0"/>
              <a:t> technology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Bold </a:t>
            </a:r>
            <a:r>
              <a:rPr lang="en-US" sz="1200" dirty="0"/>
              <a:t>– Provides extended battery life as well as GPS, Wi-Fi,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Curve 8500 </a:t>
            </a:r>
            <a:r>
              <a:rPr lang="en-US" sz="1200" dirty="0"/>
              <a:t>– Includes </a:t>
            </a:r>
            <a:r>
              <a:rPr lang="en-US" sz="1200" dirty="0" err="1"/>
              <a:t>Trackpad</a:t>
            </a:r>
            <a:r>
              <a:rPr lang="en-US" sz="1200" dirty="0"/>
              <a:t> and dedicated media keys, easy media sharing, and 2.0 MP camera.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Tour 9630</a:t>
            </a:r>
            <a:r>
              <a:rPr lang="en-US" sz="1200" dirty="0"/>
              <a:t> –</a:t>
            </a:r>
            <a:r>
              <a:rPr lang="en-US" sz="1200" b="1" dirty="0"/>
              <a:t> </a:t>
            </a:r>
            <a:r>
              <a:rPr lang="en-US" sz="1200" dirty="0"/>
              <a:t>Provides GPS, worldwide compatibility, and 3.2 MP camera.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Storm </a:t>
            </a:r>
            <a:r>
              <a:rPr lang="en-US" sz="1200" dirty="0"/>
              <a:t>– Features Wi-Fi, </a:t>
            </a:r>
            <a:r>
              <a:rPr lang="en-US" sz="1200" dirty="0" err="1"/>
              <a:t>SurePress</a:t>
            </a:r>
            <a:r>
              <a:rPr lang="en-US" sz="1200" dirty="0"/>
              <a:t> technology,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 dirty="0"/>
              <a:t>BlackBerry Curve 8900 </a:t>
            </a:r>
            <a:r>
              <a:rPr lang="en-US" sz="1200" dirty="0"/>
              <a:t>– Features thin, lightweight design as well as GPS and Wi-Fi support and 3.2 MP camera.</a:t>
            </a:r>
            <a:endParaRPr lang="en-US" sz="1200" b="1" dirty="0"/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6400800" y="11430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Management Team:</a:t>
            </a:r>
          </a:p>
          <a:p>
            <a:pPr algn="ctr"/>
            <a:endParaRPr lang="en-US" sz="1200" dirty="0"/>
          </a:p>
          <a:p>
            <a:pPr>
              <a:tabLst>
                <a:tab pos="2395538" algn="r"/>
              </a:tabLst>
            </a:pPr>
            <a:r>
              <a:rPr lang="en-US" sz="1200" dirty="0"/>
              <a:t>Jim </a:t>
            </a:r>
            <a:r>
              <a:rPr lang="en-US" sz="1200" dirty="0" err="1"/>
              <a:t>Balsillie</a:t>
            </a:r>
            <a:r>
              <a:rPr lang="en-US" sz="1200" dirty="0"/>
              <a:t>	Co-CEO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Mike </a:t>
            </a:r>
            <a:r>
              <a:rPr lang="en-US" sz="1200" dirty="0" err="1"/>
              <a:t>Lazaridis</a:t>
            </a:r>
            <a:r>
              <a:rPr lang="en-US" sz="1200" dirty="0"/>
              <a:t>	Co-CEO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Don Morrison	COO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Robin </a:t>
            </a:r>
            <a:r>
              <a:rPr lang="en-US" sz="1200" dirty="0" err="1"/>
              <a:t>Bienfait</a:t>
            </a:r>
            <a:r>
              <a:rPr lang="en-US" sz="1200" dirty="0"/>
              <a:t>	CIO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Brian </a:t>
            </a:r>
            <a:r>
              <a:rPr lang="en-US" sz="1200" dirty="0" err="1"/>
              <a:t>Bidulka</a:t>
            </a:r>
            <a:r>
              <a:rPr lang="en-US" sz="1200" dirty="0"/>
              <a:t>	CFO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David </a:t>
            </a:r>
            <a:r>
              <a:rPr lang="en-US" sz="1200" dirty="0" err="1"/>
              <a:t>Yach</a:t>
            </a:r>
            <a:r>
              <a:rPr lang="en-US" sz="1200" dirty="0"/>
              <a:t>	CTO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6400800" y="278765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Key Partners:</a:t>
            </a:r>
          </a:p>
          <a:p>
            <a:pPr algn="ctr"/>
            <a:endParaRPr lang="en-US" sz="1200" dirty="0"/>
          </a:p>
          <a:p>
            <a:r>
              <a:rPr lang="en-US" sz="1200" dirty="0"/>
              <a:t>AT&amp;T, </a:t>
            </a:r>
            <a:r>
              <a:rPr lang="en-US" sz="1200" dirty="0" err="1"/>
              <a:t>Brightstar</a:t>
            </a:r>
            <a:r>
              <a:rPr lang="en-US" sz="1200" dirty="0"/>
              <a:t>, Digital China, GPXS, Hewlett-Packard, IBM, Skype, Sprint, Tata </a:t>
            </a:r>
            <a:r>
              <a:rPr lang="en-US" sz="1200" dirty="0" err="1"/>
              <a:t>Indicom</a:t>
            </a:r>
            <a:r>
              <a:rPr lang="en-US" sz="1200" dirty="0"/>
              <a:t>, T-Mobile, Verizon, Virgin, and Vodafone, 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81000" y="1881426"/>
            <a:ext cx="2209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Research In Motion</a:t>
            </a:r>
          </a:p>
          <a:p>
            <a:pPr>
              <a:tabLst>
                <a:tab pos="7938" algn="l"/>
              </a:tabLst>
            </a:pPr>
            <a:endParaRPr lang="en-US" sz="1000" dirty="0"/>
          </a:p>
          <a:p>
            <a:pPr defTabSz="1944688">
              <a:tabLst>
                <a:tab pos="1944688" algn="r"/>
              </a:tabLst>
            </a:pPr>
            <a:r>
              <a:rPr lang="en-US" sz="1000" dirty="0"/>
              <a:t>Headquarters:	Waterloo, ON</a:t>
            </a:r>
          </a:p>
          <a:p>
            <a:pPr defTabSz="1944688">
              <a:tabLst>
                <a:tab pos="1944688" algn="r"/>
              </a:tabLst>
            </a:pPr>
            <a:r>
              <a:rPr lang="en-US" sz="1000" dirty="0"/>
              <a:t>Employees:	12,000</a:t>
            </a:r>
          </a:p>
          <a:p>
            <a:pPr defTabSz="1944688">
              <a:tabLst>
                <a:tab pos="1944688" algn="r"/>
              </a:tabLst>
            </a:pPr>
            <a:r>
              <a:rPr lang="en-US" sz="1000" dirty="0"/>
              <a:t>Founded:	1984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81000" y="2787650"/>
            <a:ext cx="220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  <a:tab pos="1312863" algn="r"/>
              </a:tabLst>
            </a:pPr>
            <a:r>
              <a:rPr lang="en-US" sz="1000" b="1" dirty="0"/>
              <a:t>Financial Information:</a:t>
            </a:r>
          </a:p>
          <a:p>
            <a:pPr algn="ctr">
              <a:tabLst>
                <a:tab pos="7938" algn="l"/>
                <a:tab pos="1312863" algn="r"/>
              </a:tabLst>
            </a:pPr>
            <a:endParaRPr lang="en-US" sz="1000" dirty="0"/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Market Cap:	$36B</a:t>
            </a:r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Cash:	$2.5B</a:t>
            </a:r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2009 Revenue:	$13B</a:t>
            </a:r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2009 EPS:	$3.70</a:t>
            </a:r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2010E Revenue:	$17B</a:t>
            </a:r>
          </a:p>
          <a:p>
            <a:pPr>
              <a:tabLst>
                <a:tab pos="7938" algn="l"/>
                <a:tab pos="1944688" algn="r"/>
              </a:tabLst>
            </a:pPr>
            <a:r>
              <a:rPr lang="en-US" sz="1000" dirty="0"/>
              <a:t>2010E EPS:	$5.03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2171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Process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Key Recommendations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819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We recommend engaging in targeted discussions with the Tier 1 acquisition candidates and assessing their receptiveness to M&amp;A discussions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At the same time, Goldman Stanley will reach out to Tier 2 candidates and introduce Aardvark as a potential acquirer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M&amp;A process with Tier 1 candidates will take significantly longer due to the scale of the companies, so we recommend conducting both processes simultaneously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Depending on responses from Tier 1 and Tier 2 candidates, Goldman Stanley and Aardvark may do additional research to determine other potential acquisitions and then approach them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084638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 Buy-Side M&amp;A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 Buy-Side M&amp;A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 5 parties contacted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Ranges from 10 to hundreds of companies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  <a:r>
                        <a:rPr lang="en-US" baseline="0" dirty="0" smtClean="0"/>
                        <a:t> to 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required is highly variable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Close-ended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success</a:t>
                      </a:r>
                      <a:r>
                        <a:rPr lang="en-US" baseline="0" dirty="0" smtClean="0"/>
                        <a:t> 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success probability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Process Recommendation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7515225" y="2314575"/>
            <a:ext cx="1409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200">
                <a:solidFill>
                  <a:schemeClr val="bg1"/>
                </a:solidFill>
              </a:rPr>
              <a:t>Broad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572000" y="1371600"/>
            <a:ext cx="4267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381000" y="1371600"/>
            <a:ext cx="4191000" cy="145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5029200" y="2514600"/>
            <a:ext cx="838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28956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3352800"/>
            <a:ext cx="1828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Table Of Contents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Executive Summary							3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Aardvark Valuation							5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Potential Acquisitions						11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Process Recommendations						16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Appendix								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Projected Income Statement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81000" y="1143000"/>
          <a:ext cx="8431213" cy="5029200"/>
        </p:xfrm>
        <a:graphic>
          <a:graphicData uri="http://schemas.openxmlformats.org/presentationml/2006/ole">
            <p:oleObj spid="_x0000_s3074" name="Worksheet" r:id="rId3" imgW="9915449" imgH="59149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8486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Comparable Public Companies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81000" y="1143000"/>
          <a:ext cx="7362825" cy="2362200"/>
        </p:xfrm>
        <a:graphic>
          <a:graphicData uri="http://schemas.openxmlformats.org/presentationml/2006/ole">
            <p:oleObj spid="_x0000_s4098" name="Worksheet" r:id="rId3" imgW="9706051" imgH="3114751" progId="Excel.Sheet.8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81000" y="3792538"/>
          <a:ext cx="5867400" cy="2379662"/>
        </p:xfrm>
        <a:graphic>
          <a:graphicData uri="http://schemas.openxmlformats.org/presentationml/2006/ole">
            <p:oleObj spid="_x0000_s4099" name="Worksheet" r:id="rId4" imgW="7677302" imgH="31147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DCF Analysis – WACC Calculation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81000" y="1143000"/>
          <a:ext cx="6562725" cy="5029200"/>
        </p:xfrm>
        <a:graphic>
          <a:graphicData uri="http://schemas.openxmlformats.org/presentationml/2006/ole">
            <p:oleObj spid="_x0000_s5122" name="Worksheet" r:id="rId3" imgW="6972300" imgH="5343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</a:rPr>
              <a:t>Executive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Executive 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910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of January 29, 2010, Aardvark’s share price and valuation are at all-time highs, having more than doubled since early 2009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Aardvark’s stock price has soared in value, it has also generated over $35B in cash &amp; cash-equivalents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Aardvark’s cash balance grows, it is likely to face shareholder pressure to re-invest the cash in its business and to make significant acquisitions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strong currency and cash balance, it could easily make several “tuck-in” acquisitions – or larger-scale acquisitions to acquire customers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Such a strategy would allow Aardvark to capture more of the smartphone, laptop, and desktop markets, and significantly improve its software offerings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cash position, such acquisitions could be made with 100% cash – or in the case of a larger deal, stock could also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</a:rPr>
              <a:t>Aardvark 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Valuation Summary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5814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Aardvark’s current share price of $192.61 far exceeds the value implied by comparable public companies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Recent comparable transactions show higher implied valuation ranges due to flurry of consolidation and hardware M&amp;A activity over 2009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Discounted Cash Flow Analysis under base-case assumptions shows implied valuation on-par with Aardvark’s current share price, implying that share price is justified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All valuation analysis is based on “base-case” financial projections in line with Wall Street analyst expectations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cash balance and high valuation multiples vs. similar public companies, few competitors are well-positioned to make substantial acquisitions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864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Aardvark Valuation Summary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610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8486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Aardvark Comparable Public Companies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610600" cy="2514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733800"/>
            <a:ext cx="8610600" cy="2667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81000" y="1143000"/>
            <a:ext cx="8610600" cy="304800"/>
          </a:xfrm>
          <a:prstGeom prst="rect">
            <a:avLst/>
          </a:prstGeom>
          <a:solidFill>
            <a:schemeClr val="tx2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Comparable Public Companies – Operating Metrics</a:t>
            </a: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381000" y="3733800"/>
            <a:ext cx="861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Comparable Public Companies – Valuation Multiples</a:t>
            </a:r>
          </a:p>
        </p:txBody>
      </p:sp>
      <p:pic>
        <p:nvPicPr>
          <p:cNvPr id="17415" name="Picture 55" descr="http://www.beames.eu/images/hp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6086475"/>
            <a:ext cx="398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7" descr="http://www.ngp.org.sg/seminars/Dell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900" y="6135688"/>
            <a:ext cx="51276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9" descr="NewCiscologo.png image by HWZ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3" y="6084888"/>
            <a:ext cx="4381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1" descr="http://www.cs.bgu.ac.il/~frankel/MultiCore08/inte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313" y="6088063"/>
            <a:ext cx="3794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3" descr="http://clearwire4g.files.wordpress.com/2009/11/motorola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6062663"/>
            <a:ext cx="4492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5" descr="http://weblogs.baltimoresun.com/business/consuminginterests/blog/apple-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538" y="6027738"/>
            <a:ext cx="3127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55" descr="http://www.beames.eu/images/hp_logo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7600" y="3260725"/>
            <a:ext cx="406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7" descr="http://www.ngp.org.sg/seminars/Dell%20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313113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59" descr="NewCiscologo.png image by HWZ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59138"/>
            <a:ext cx="444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61" descr="http://www.cs.bgu.ac.il/~frankel/MultiCore08/intel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3262313"/>
            <a:ext cx="3857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63" descr="http://clearwire4g.files.wordpress.com/2009/11/motorola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32353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65" descr="http://weblogs.baltimoresun.com/business/consuminginterests/blog/apple-logo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197225"/>
            <a:ext cx="317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1524000"/>
            <a:ext cx="3429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6563" y="4114800"/>
            <a:ext cx="35766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61722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Aardvark Precedent Transactions</a:t>
            </a:r>
            <a:endParaRPr lang="en-US" dirty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81000" y="1143000"/>
          <a:ext cx="8610600" cy="2579688"/>
        </p:xfrm>
        <a:graphic>
          <a:graphicData uri="http://schemas.openxmlformats.org/presentationml/2006/ole">
            <p:oleObj spid="_x0000_s1026" name="Worksheet" r:id="rId3" imgW="10334549" imgH="3086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ideBa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1067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Office Theme</vt:lpstr>
      <vt:lpstr>Microsoft Office Excel 97-2003 Worksheet</vt:lpstr>
      <vt:lpstr>Project Aardvark</vt:lpstr>
      <vt:lpstr>Table Of Contents</vt:lpstr>
      <vt:lpstr>Executive Summary</vt:lpstr>
      <vt:lpstr>Executive Summary</vt:lpstr>
      <vt:lpstr>Aardvark Valuation</vt:lpstr>
      <vt:lpstr>Valuation Summary</vt:lpstr>
      <vt:lpstr>Aardvark Valuation Summary</vt:lpstr>
      <vt:lpstr>Aardvark Comparable Public Companies </vt:lpstr>
      <vt:lpstr>Aardvark Precedent Transactions</vt:lpstr>
      <vt:lpstr>Aardvark Discounted Cash Flow Analysis</vt:lpstr>
      <vt:lpstr>Potential Acquisitions</vt:lpstr>
      <vt:lpstr>Potential Acquisitions</vt:lpstr>
      <vt:lpstr>Potential Acquisition Candidates</vt:lpstr>
      <vt:lpstr>Company Profile: ARM</vt:lpstr>
      <vt:lpstr>Company Profile: Research In Motion</vt:lpstr>
      <vt:lpstr>Process Recommendations</vt:lpstr>
      <vt:lpstr>Key Recommendations</vt:lpstr>
      <vt:lpstr>Process Recommendation</vt:lpstr>
      <vt:lpstr>Appendix</vt:lpstr>
      <vt:lpstr>Aardvark Projected Income Statement</vt:lpstr>
      <vt:lpstr>Aardvark Comparable Public Companies </vt:lpstr>
      <vt:lpstr>Aardvark DCF Analysis – WACC Calculation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Aardvark</dc:title>
  <dc:creator>BIWS</dc:creator>
  <cp:lastModifiedBy>BIWS</cp:lastModifiedBy>
  <cp:revision>55</cp:revision>
  <dcterms:created xsi:type="dcterms:W3CDTF">2010-05-26T09:54:24Z</dcterms:created>
  <dcterms:modified xsi:type="dcterms:W3CDTF">2010-06-03T08:06:15Z</dcterms:modified>
</cp:coreProperties>
</file>