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7" r:id="rId8"/>
    <p:sldId id="264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2" autoAdjust="0"/>
    <p:restoredTop sz="94660"/>
  </p:normalViewPr>
  <p:slideViewPr>
    <p:cSldViewPr showGuides="1">
      <p:cViewPr>
        <p:scale>
          <a:sx n="66" d="100"/>
          <a:sy n="66" d="100"/>
        </p:scale>
        <p:origin x="-408" y="-90"/>
      </p:cViewPr>
      <p:guideLst>
        <p:guide orient="horz" pos="3888"/>
        <p:guide orient="horz" pos="720"/>
        <p:guide pos="5664"/>
        <p:guide pos="240"/>
        <p:guide pos="1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179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15AC604-4F00-4C1A-A85A-9A56D8776BDF}" type="datetimeFigureOut">
              <a:rPr lang="en-US"/>
              <a:pPr>
                <a:defRPr/>
              </a:pPr>
              <a:t>6/8/2010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78621A1-2CBB-40C0-85B2-B954ADB1C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EA3E178-B3FE-4F9F-9CA9-A9DEAD8E3E94}" type="datetimeFigureOut">
              <a:rPr lang="en-US"/>
              <a:pPr>
                <a:defRPr/>
              </a:pPr>
              <a:t>6/8/2010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FD5D887-77C8-4CB5-9335-7C0DB16865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6ECBD2-1D3D-417E-86F5-B89FD899E8F0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838200"/>
            <a:ext cx="91440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381000" y="485775"/>
            <a:ext cx="19812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/>
              <a:t>Goldman Stanley, Inc.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620000" y="6400800"/>
            <a:ext cx="13716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/>
              <a:t>Confidential Draft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A416A-36B5-46FA-85EE-9D0AAC33E1B8}" type="datetime1">
              <a:rPr lang="en-US"/>
              <a:pPr>
                <a:defRPr/>
              </a:pPr>
              <a:t>6/8/2010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773E8-450A-4F80-B257-451F57248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0E7C6-CE88-4C68-8843-AB3C11972650}" type="datetime1">
              <a:rPr lang="en-US"/>
              <a:pPr>
                <a:defRPr/>
              </a:pPr>
              <a:t>6/8/2010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C2A0-CD35-4C3F-9EF9-11BC5C2038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9F8FE-14A4-41A9-B1D1-BC4AD4EB4F9C}" type="datetime1">
              <a:rPr lang="en-US"/>
              <a:pPr>
                <a:defRPr/>
              </a:pPr>
              <a:t>6/8/2010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E219F-E93B-4493-B048-23A579728F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838200"/>
            <a:ext cx="91440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 u="none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D5843-A209-41F5-B0AF-7A89FFD21C49}" type="datetime1">
              <a:rPr lang="en-US"/>
              <a:pPr>
                <a:defRPr/>
              </a:pPr>
              <a:t>6/8/2010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F196C-3810-4E53-846F-58EC92B76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0" y="3733800"/>
            <a:ext cx="91440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000"/>
            <a:ext cx="7772400" cy="609600"/>
          </a:xfrm>
        </p:spPr>
        <p:txBody>
          <a:bodyPr anchor="t">
            <a:normAutofit/>
          </a:bodyPr>
          <a:lstStyle>
            <a:lvl1pPr algn="l">
              <a:defRPr lang="en-US" dirty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6B8E1-F3F6-4A6C-BC49-42FA31AD5512}" type="datetime1">
              <a:rPr lang="en-US"/>
              <a:pPr>
                <a:defRPr/>
              </a:pPr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BA79D-FE26-4D96-9384-F13DD9D49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7456-CB70-42F9-9FB7-E8BCF0545CF1}" type="datetime1">
              <a:rPr lang="en-US"/>
              <a:pPr>
                <a:defRPr/>
              </a:pPr>
              <a:t>6/8/2010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DF26F-B9B4-4812-8486-47465AFAA3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2FDA2-540F-409B-B0DC-C94E1EF7B367}" type="datetime1">
              <a:rPr lang="en-US"/>
              <a:pPr>
                <a:defRPr/>
              </a:pPr>
              <a:t>6/8/2010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9F591-0DF6-4DBC-B68B-74B3B95C33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248C0-6235-47C2-8893-B032B6F18535}" type="datetime1">
              <a:rPr lang="en-US"/>
              <a:pPr>
                <a:defRPr/>
              </a:pPr>
              <a:t>6/8/2010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C22D9-F3FF-43BA-8CFD-C781EC1AB6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01218-B978-43E8-BDEE-8F1F8D24A867}" type="datetime1">
              <a:rPr lang="en-US"/>
              <a:pPr>
                <a:defRPr/>
              </a:pPr>
              <a:t>6/8/2010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F0511-58F6-4F5B-BF94-677AE61984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A4996-0242-4527-925B-02BFBFE9AE36}" type="datetime1">
              <a:rPr lang="en-US"/>
              <a:pPr>
                <a:defRPr/>
              </a:pPr>
              <a:t>6/8/2010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A073A-B7DE-4A93-81A5-98E7C5341D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E6E91-9B75-4D2F-AF25-DD177EF12337}" type="datetime1">
              <a:rPr lang="en-US"/>
              <a:pPr>
                <a:defRPr/>
              </a:pPr>
              <a:t>6/8/2010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537F9-8719-4FAF-9E4D-270709C17F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548F473-2E0A-46C1-9AFB-B948DBF60768}" type="datetime1">
              <a:rPr lang="en-US"/>
              <a:pPr>
                <a:defRPr/>
              </a:pPr>
              <a:t>6/8/2010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950F7F0-00BD-4956-A2EB-226EF10A9C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6381750"/>
            <a:ext cx="2133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1"/>
                </a:solidFill>
              </a:rPr>
              <a:t>Goldman Stanley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hf sldNum="0" hdr="0" ftr="0" dt="0"/>
  <p:txStyles>
    <p:titleStyle>
      <a:lvl1pPr algn="just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Microsoft_Office_Excel_97-2003_Worksheet3.xls"/><Relationship Id="rId4" Type="http://schemas.openxmlformats.org/officeDocument/2006/relationships/oleObject" Target="../embeddings/Microsoft_Office_Excel_97-2003_Worksheet2.xls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97-2003_Worksheet6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emf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381000" y="1676400"/>
            <a:ext cx="43434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2"/>
                </a:solidFill>
                <a:latin typeface="Arial" charset="0"/>
                <a:cs typeface="Arial" charset="0"/>
              </a:rPr>
              <a:t>Project Aardvark</a:t>
            </a: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4267200" y="3429000"/>
            <a:ext cx="4724400" cy="762000"/>
          </a:xfrm>
        </p:spPr>
        <p:txBody>
          <a:bodyPr/>
          <a:lstStyle/>
          <a:p>
            <a:pPr algn="r" eaLnBrk="1" hangingPunct="1"/>
            <a:r>
              <a:rPr lang="en-US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>Presentation to the Board of Directors</a:t>
            </a:r>
          </a:p>
          <a:p>
            <a:pPr algn="r" eaLnBrk="1" hangingPunct="1"/>
            <a:r>
              <a:rPr lang="en-US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>January 29, 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>
          <a:xfrm>
            <a:off x="381000" y="203200"/>
            <a:ext cx="7658100" cy="584200"/>
          </a:xfrm>
        </p:spPr>
        <p:txBody>
          <a:bodyPr wrap="none">
            <a:spAutoFit/>
          </a:bodyPr>
          <a:lstStyle/>
          <a:p>
            <a:pPr eaLnBrk="1" hangingPunct="1"/>
            <a:r>
              <a:rPr lang="en-US" smtClean="0">
                <a:latin typeface="Arial" charset="0"/>
              </a:rPr>
              <a:t>Aardvark Discounted Cash Flow Analysis</a:t>
            </a:r>
          </a:p>
        </p:txBody>
      </p:sp>
      <p:sp>
        <p:nvSpPr>
          <p:cNvPr id="2053" name="Text Box 22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24600" y="1143000"/>
            <a:ext cx="2667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chemeClr val="tx2"/>
                </a:solidFill>
              </a:rPr>
              <a:t>DCF Assumptions:</a:t>
            </a:r>
          </a:p>
          <a:p>
            <a:pPr algn="ctr"/>
            <a:endParaRPr lang="en-US" sz="1200" b="1">
              <a:solidFill>
                <a:schemeClr val="tx2"/>
              </a:solidFill>
            </a:endParaRPr>
          </a:p>
          <a:p>
            <a:r>
              <a:rPr lang="en-US" sz="1200" b="1">
                <a:solidFill>
                  <a:schemeClr val="tx2"/>
                </a:solidFill>
              </a:rPr>
              <a:t>Discount Rate:                           12.5%</a:t>
            </a:r>
          </a:p>
          <a:p>
            <a:endParaRPr lang="en-US" sz="1200" b="1">
              <a:solidFill>
                <a:schemeClr val="tx2"/>
              </a:solidFill>
            </a:endParaRPr>
          </a:p>
          <a:p>
            <a:r>
              <a:rPr lang="en-US" sz="1200" b="1">
                <a:solidFill>
                  <a:schemeClr val="tx2"/>
                </a:solidFill>
              </a:rPr>
              <a:t>Terminal EBITDA Multiple:          7.0 x</a:t>
            </a:r>
          </a:p>
          <a:p>
            <a:endParaRPr lang="en-US" sz="1200" b="1">
              <a:solidFill>
                <a:schemeClr val="tx2"/>
              </a:solidFill>
            </a:endParaRPr>
          </a:p>
          <a:p>
            <a:r>
              <a:rPr lang="en-US" sz="1200" b="1">
                <a:solidFill>
                  <a:schemeClr val="tx2"/>
                </a:solidFill>
              </a:rPr>
              <a:t>Model Uses “Base Case” Financial Projections</a:t>
            </a:r>
          </a:p>
          <a:p>
            <a:endParaRPr lang="en-US" sz="1200" b="1">
              <a:solidFill>
                <a:schemeClr val="tx2"/>
              </a:solidFill>
            </a:endParaRPr>
          </a:p>
          <a:p>
            <a:r>
              <a:rPr lang="en-US" sz="1200" b="1">
                <a:solidFill>
                  <a:schemeClr val="tx2"/>
                </a:solidFill>
              </a:rPr>
              <a:t>Mid-Year Convention Used For PV Of Cash Flows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381000" y="4522788"/>
          <a:ext cx="5257800" cy="1649412"/>
        </p:xfrm>
        <a:graphic>
          <a:graphicData uri="http://schemas.openxmlformats.org/presentationml/2006/ole">
            <p:oleObj spid="_x0000_s2050" name="Worksheet" r:id="rId4" imgW="5495849" imgH="1723949" progId="Excel.Sheet.8">
              <p:embed/>
            </p:oleObj>
          </a:graphicData>
        </a:graphic>
      </p:graphicFrame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381000" y="1143000"/>
          <a:ext cx="5259388" cy="3289300"/>
        </p:xfrm>
        <a:graphic>
          <a:graphicData uri="http://schemas.openxmlformats.org/presentationml/2006/ole">
            <p:oleObj spid="_x0000_s2051" name="Worksheet" r:id="rId5" imgW="5495849" imgH="343844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latin typeface="Arial" charset="0"/>
              </a:rPr>
              <a:t>Potential Acquisitions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8382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Potential Acquisitions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800600"/>
          </a:xfrm>
        </p:spPr>
        <p:txBody>
          <a:bodyPr/>
          <a:lstStyle/>
          <a:p>
            <a:pPr>
              <a:spcAft>
                <a:spcPts val="500"/>
              </a:spcAft>
            </a:pPr>
            <a:r>
              <a:rPr lang="en-US" smtClean="0">
                <a:latin typeface="Arial" charset="0"/>
              </a:rPr>
              <a:t>Given Aardvark’s large cash balance, it could make a wide variety of acquisitions – ranging from small “tuck-in” deals to acquire technology and IP to larger deals driven by customer or market share acquisition</a:t>
            </a:r>
          </a:p>
          <a:p>
            <a:pPr>
              <a:spcAft>
                <a:spcPts val="500"/>
              </a:spcAft>
            </a:pPr>
            <a:r>
              <a:rPr lang="en-US" smtClean="0">
                <a:latin typeface="Arial" charset="0"/>
              </a:rPr>
              <a:t>Tier 1 Potential Acquisitions</a:t>
            </a:r>
          </a:p>
          <a:p>
            <a:pPr lvl="1">
              <a:spcAft>
                <a:spcPts val="500"/>
              </a:spcAft>
              <a:buFont typeface="Arial" charset="0"/>
              <a:buChar char="–"/>
            </a:pPr>
            <a:r>
              <a:rPr lang="en-US" smtClean="0">
                <a:latin typeface="Arial" charset="0"/>
              </a:rPr>
              <a:t>“Tier 1” acquisition candidates are worth over $1 billion and would significantly boost Aardvark’s market share or result in substantial revenue or cost synergies</a:t>
            </a:r>
          </a:p>
          <a:p>
            <a:pPr lvl="1">
              <a:spcAft>
                <a:spcPts val="500"/>
              </a:spcAft>
              <a:buFont typeface="Arial" charset="0"/>
              <a:buChar char="–"/>
            </a:pPr>
            <a:r>
              <a:rPr lang="en-US" smtClean="0">
                <a:latin typeface="Arial" charset="0"/>
              </a:rPr>
              <a:t>Leading candidates include ARM, for its chipset technology and integration with Aardvark’s existing products, and Research in Motion – to capture additional share in the corporate smartphone market</a:t>
            </a:r>
          </a:p>
          <a:p>
            <a:pPr>
              <a:spcAft>
                <a:spcPts val="500"/>
              </a:spcAft>
            </a:pPr>
            <a:r>
              <a:rPr lang="en-US" smtClean="0">
                <a:latin typeface="Arial" charset="0"/>
              </a:rPr>
              <a:t>Tier 2 Potential Acquisitions</a:t>
            </a:r>
          </a:p>
          <a:p>
            <a:pPr lvl="1">
              <a:spcAft>
                <a:spcPts val="500"/>
              </a:spcAft>
              <a:buFont typeface="Arial" charset="0"/>
              <a:buChar char="–"/>
            </a:pPr>
            <a:r>
              <a:rPr lang="en-US" smtClean="0">
                <a:latin typeface="Arial" charset="0"/>
              </a:rPr>
              <a:t>“Tier 2” acquisition candidates are worth less than $1 billion and would enhance Aardvark’s core technology and fill in gaps in existing products</a:t>
            </a:r>
          </a:p>
          <a:p>
            <a:pPr lvl="1">
              <a:spcAft>
                <a:spcPts val="500"/>
              </a:spcAft>
              <a:buFont typeface="Arial" charset="0"/>
              <a:buChar char="–"/>
            </a:pPr>
            <a:r>
              <a:rPr lang="en-US" smtClean="0">
                <a:latin typeface="Arial" charset="0"/>
              </a:rPr>
              <a:t>Potential acquisitions include specialized chipset and semiconductor companies as well as Web 2.0, social media, and mobile software companies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81000" y="173038"/>
            <a:ext cx="5867400" cy="492125"/>
          </a:xfrm>
        </p:spPr>
        <p:txBody>
          <a:bodyPr lIns="0" tIns="0" rIns="0" bIns="0">
            <a:spAutoFit/>
          </a:bodyPr>
          <a:lstStyle/>
          <a:p>
            <a:r>
              <a:rPr lang="en-US" smtClean="0">
                <a:latin typeface="Arial" charset="0"/>
              </a:rPr>
              <a:t>Potential Acquisition Candidates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971800"/>
            <a:ext cx="1949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524000"/>
            <a:ext cx="19050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886200"/>
            <a:ext cx="2057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410200"/>
            <a:ext cx="13716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8" descr="http://upload.wikimedia.org/wikipedia/commons/7/74/Tumblr-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4953000"/>
            <a:ext cx="16002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0" descr="http://media.marketwire.com/attachments/200907/550790_Intrinsity_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4495800"/>
            <a:ext cx="1882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2" descr="http://www.atelier-us.com/upload/2009/03/siri_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5715000"/>
            <a:ext cx="105727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381000" y="1143000"/>
            <a:ext cx="6172200" cy="21336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" y="3505200"/>
            <a:ext cx="6172200" cy="24384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0492" name="Rectangle 7"/>
          <p:cNvSpPr>
            <a:spLocks noChangeArrowheads="1"/>
          </p:cNvSpPr>
          <p:nvPr/>
        </p:nvSpPr>
        <p:spPr bwMode="auto">
          <a:xfrm>
            <a:off x="381000" y="1143000"/>
            <a:ext cx="6172200" cy="422275"/>
          </a:xfrm>
          <a:prstGeom prst="rect">
            <a:avLst/>
          </a:prstGeom>
          <a:solidFill>
            <a:schemeClr val="tx2"/>
          </a:solidFill>
          <a:ln w="9525">
            <a:solidFill>
              <a:srgbClr val="9A9A9A"/>
            </a:solidFill>
            <a:miter lim="800000"/>
            <a:headEnd/>
            <a:tailEnd/>
          </a:ln>
        </p:spPr>
        <p:txBody>
          <a:bodyPr wrap="none" lIns="45720" rIns="45720" anchor="ctr"/>
          <a:lstStyle/>
          <a:p>
            <a:r>
              <a:rPr lang="en-US" sz="1400">
                <a:solidFill>
                  <a:schemeClr val="bg1"/>
                </a:solidFill>
              </a:rPr>
              <a:t>Tier 1 Acquisition Candidates</a:t>
            </a:r>
          </a:p>
        </p:txBody>
      </p:sp>
      <p:sp>
        <p:nvSpPr>
          <p:cNvPr id="20493" name="Rectangle 23"/>
          <p:cNvSpPr>
            <a:spLocks noChangeArrowheads="1"/>
          </p:cNvSpPr>
          <p:nvPr/>
        </p:nvSpPr>
        <p:spPr bwMode="auto">
          <a:xfrm>
            <a:off x="381000" y="3505200"/>
            <a:ext cx="6172200" cy="458788"/>
          </a:xfrm>
          <a:prstGeom prst="rect">
            <a:avLst/>
          </a:prstGeom>
          <a:solidFill>
            <a:schemeClr val="accent1"/>
          </a:solidFill>
          <a:ln w="9525">
            <a:solidFill>
              <a:srgbClr val="9A9A9A"/>
            </a:solidFill>
            <a:miter lim="800000"/>
            <a:headEnd/>
            <a:tailEnd/>
          </a:ln>
        </p:spPr>
        <p:txBody>
          <a:bodyPr wrap="none" lIns="45720" rIns="45720" anchor="ctr"/>
          <a:lstStyle/>
          <a:p>
            <a:r>
              <a:rPr lang="en-US" sz="1400">
                <a:solidFill>
                  <a:schemeClr val="bg1"/>
                </a:solidFill>
              </a:rPr>
              <a:t>Tier 2 Acquisition Candidates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8382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Company Profile: ARM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14400"/>
            <a:ext cx="1949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9"/>
          <p:cNvSpPr txBox="1">
            <a:spLocks noChangeArrowheads="1"/>
          </p:cNvSpPr>
          <p:nvPr/>
        </p:nvSpPr>
        <p:spPr bwMode="auto">
          <a:xfrm>
            <a:off x="2286000" y="2362200"/>
            <a:ext cx="3657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ARM Holdings is a supplier of semiconductor intellectual property and components of digital electronic products. It designs and licenses intellectual property rather than manufacturing and selling semiconductor chips, and it licenses its IP to a wide network of hardware, mobile, and networking companies. It also provides tools to optimize system-on-chip designs.</a:t>
            </a:r>
          </a:p>
        </p:txBody>
      </p:sp>
      <p:sp>
        <p:nvSpPr>
          <p:cNvPr id="21509" name="TextBox 10"/>
          <p:cNvSpPr txBox="1">
            <a:spLocks noChangeArrowheads="1"/>
          </p:cNvSpPr>
          <p:nvPr/>
        </p:nvSpPr>
        <p:spPr bwMode="auto">
          <a:xfrm>
            <a:off x="3352800" y="3810000"/>
            <a:ext cx="36576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Products:</a:t>
            </a:r>
          </a:p>
          <a:p>
            <a:endParaRPr lang="en-US" sz="1200"/>
          </a:p>
          <a:p>
            <a:pPr>
              <a:buClr>
                <a:schemeClr val="tx2"/>
              </a:buClr>
              <a:buFont typeface="Arial" charset="0"/>
              <a:buChar char="•"/>
            </a:pPr>
            <a:r>
              <a:rPr lang="en-US" sz="1200" b="1"/>
              <a:t>Processors </a:t>
            </a:r>
            <a:r>
              <a:rPr lang="en-US" sz="1200"/>
              <a:t>– ARM provides 32-bit embedded microprocessors based on a common architecture that delivers high-performance, power efficiency, and reduced system cost.</a:t>
            </a:r>
          </a:p>
          <a:p>
            <a:pPr>
              <a:buClr>
                <a:schemeClr val="tx2"/>
              </a:buClr>
              <a:buFont typeface="Arial" charset="0"/>
              <a:buChar char="•"/>
            </a:pPr>
            <a:r>
              <a:rPr lang="en-US" sz="1200" b="1"/>
              <a:t>System IP</a:t>
            </a:r>
            <a:r>
              <a:rPr lang="en-US" sz="1200"/>
              <a:t> – Serves as the connection between processors, memory, and peripherals to ensure optimum performance.</a:t>
            </a:r>
          </a:p>
          <a:p>
            <a:pPr>
              <a:buClr>
                <a:schemeClr val="tx2"/>
              </a:buClr>
              <a:buFont typeface="Arial" charset="0"/>
              <a:buChar char="•"/>
            </a:pPr>
            <a:r>
              <a:rPr lang="en-US" sz="1200" b="1"/>
              <a:t>Multimedia</a:t>
            </a:r>
            <a:r>
              <a:rPr lang="en-US" sz="1200"/>
              <a:t> –</a:t>
            </a:r>
            <a:r>
              <a:rPr lang="en-US" sz="1200" b="1"/>
              <a:t> </a:t>
            </a:r>
            <a:r>
              <a:rPr lang="en-US" sz="1200"/>
              <a:t>ARM provides graphics processors that enable embedded graphics, audio, and video applications. </a:t>
            </a:r>
          </a:p>
          <a:p>
            <a:pPr>
              <a:buClr>
                <a:schemeClr val="tx2"/>
              </a:buClr>
              <a:buFont typeface="Arial" charset="0"/>
              <a:buChar char="•"/>
            </a:pPr>
            <a:r>
              <a:rPr lang="en-US" sz="1200" b="1"/>
              <a:t>Physical IP</a:t>
            </a:r>
            <a:r>
              <a:rPr lang="en-US" sz="1200"/>
              <a:t> – Provides SoC integrated circuits and logic, embedded memory, and interface IP.</a:t>
            </a:r>
          </a:p>
          <a:p>
            <a:pPr>
              <a:buClr>
                <a:schemeClr val="tx2"/>
              </a:buClr>
              <a:buFont typeface="Arial" charset="0"/>
              <a:buChar char="•"/>
            </a:pPr>
            <a:r>
              <a:rPr lang="en-US" sz="1200" b="1"/>
              <a:t>Tools</a:t>
            </a:r>
            <a:r>
              <a:rPr lang="en-US" sz="1200"/>
              <a:t> – ARM subsidiaries provide compilers, debuggers, simulators, and other optimization tools for a wide variety of chip and processor families.</a:t>
            </a:r>
          </a:p>
        </p:txBody>
      </p:sp>
      <p:sp>
        <p:nvSpPr>
          <p:cNvPr id="21510" name="TextBox 12"/>
          <p:cNvSpPr txBox="1">
            <a:spLocks noChangeArrowheads="1"/>
          </p:cNvSpPr>
          <p:nvPr/>
        </p:nvSpPr>
        <p:spPr bwMode="auto">
          <a:xfrm>
            <a:off x="4267200" y="2828925"/>
            <a:ext cx="2590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Key Partners:</a:t>
            </a:r>
          </a:p>
          <a:p>
            <a:pPr algn="ctr"/>
            <a:endParaRPr lang="en-US" sz="1200"/>
          </a:p>
          <a:p>
            <a:r>
              <a:rPr lang="en-US" sz="1200"/>
              <a:t>Electronic Arts, LSI Logic, Microsoft, National Semiconductor, Nokia, NVIDIA, Rambus, Real Networks, Samsung, and Toshiba.</a:t>
            </a:r>
          </a:p>
        </p:txBody>
      </p:sp>
      <p:pic>
        <p:nvPicPr>
          <p:cNvPr id="2151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8" y="4572000"/>
            <a:ext cx="2290762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381000" y="1828800"/>
            <a:ext cx="22098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7938" algn="l"/>
              </a:tabLst>
            </a:pPr>
            <a:r>
              <a:rPr lang="en-US" sz="1000" b="1" dirty="0"/>
              <a:t>ARM Holdings</a:t>
            </a:r>
          </a:p>
          <a:p>
            <a:pPr>
              <a:tabLst>
                <a:tab pos="7938" algn="l"/>
              </a:tabLst>
            </a:pPr>
            <a:endParaRPr lang="en-US" sz="1000" dirty="0"/>
          </a:p>
          <a:p>
            <a:pPr>
              <a:tabLst>
                <a:tab pos="2003425" algn="r"/>
              </a:tabLst>
            </a:pPr>
            <a:r>
              <a:rPr lang="en-US" sz="1000" dirty="0"/>
              <a:t>Headquarters: 	Cambridge, UK</a:t>
            </a:r>
          </a:p>
          <a:p>
            <a:pPr>
              <a:tabLst>
                <a:tab pos="2003425" algn="r"/>
              </a:tabLst>
            </a:pPr>
            <a:r>
              <a:rPr lang="en-US" sz="1000" dirty="0"/>
              <a:t>Employees:	1700</a:t>
            </a:r>
          </a:p>
          <a:p>
            <a:pPr>
              <a:tabLst>
                <a:tab pos="2003425" algn="r"/>
              </a:tabLst>
            </a:pPr>
            <a:r>
              <a:rPr lang="en-US" sz="1000" dirty="0"/>
              <a:t>Founded:	1990</a:t>
            </a: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381000" y="2895600"/>
            <a:ext cx="2209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7938" algn="l"/>
              </a:tabLst>
            </a:pPr>
            <a:r>
              <a:rPr lang="en-US" sz="1000" b="1" dirty="0"/>
              <a:t>Financial Information:</a:t>
            </a:r>
          </a:p>
          <a:p>
            <a:pPr algn="ctr">
              <a:tabLst>
                <a:tab pos="7938" algn="l"/>
              </a:tabLst>
            </a:pPr>
            <a:endParaRPr lang="en-US" sz="1000" dirty="0"/>
          </a:p>
          <a:p>
            <a:pPr>
              <a:tabLst>
                <a:tab pos="2003425" algn="r"/>
              </a:tabLst>
            </a:pPr>
            <a:r>
              <a:rPr lang="en-US" sz="1000" dirty="0"/>
              <a:t>Market Cap:	$2.5B</a:t>
            </a:r>
          </a:p>
          <a:p>
            <a:pPr>
              <a:tabLst>
                <a:tab pos="2003425" algn="r"/>
              </a:tabLst>
            </a:pPr>
            <a:r>
              <a:rPr lang="en-US" sz="1000" dirty="0"/>
              <a:t>Cash:	$204M</a:t>
            </a:r>
          </a:p>
          <a:p>
            <a:pPr>
              <a:tabLst>
                <a:tab pos="2003425" algn="r"/>
              </a:tabLst>
            </a:pPr>
            <a:r>
              <a:rPr lang="en-US" sz="1000" dirty="0"/>
              <a:t>2009 Revenue:	$490M</a:t>
            </a:r>
          </a:p>
          <a:p>
            <a:pPr>
              <a:tabLst>
                <a:tab pos="2003425" algn="r"/>
              </a:tabLst>
            </a:pPr>
            <a:r>
              <a:rPr lang="en-US" sz="1000" dirty="0"/>
              <a:t>2009 EPS:	$7.85</a:t>
            </a:r>
          </a:p>
          <a:p>
            <a:pPr>
              <a:tabLst>
                <a:tab pos="2003425" algn="r"/>
              </a:tabLst>
            </a:pPr>
            <a:r>
              <a:rPr lang="en-US" sz="1000" dirty="0"/>
              <a:t>2010E Revenue:	$531M</a:t>
            </a:r>
          </a:p>
          <a:p>
            <a:pPr>
              <a:tabLst>
                <a:tab pos="2003425" algn="r"/>
              </a:tabLst>
            </a:pPr>
            <a:r>
              <a:rPr lang="en-US" sz="1000" dirty="0"/>
              <a:t>2010E EPS:	$10.97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6400800" y="1143000"/>
            <a:ext cx="2590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/>
              <a:t>Management Team:</a:t>
            </a:r>
          </a:p>
          <a:p>
            <a:pPr algn="ctr"/>
            <a:endParaRPr lang="en-US" sz="1200" dirty="0"/>
          </a:p>
          <a:p>
            <a:pPr>
              <a:tabLst>
                <a:tab pos="2395538" algn="r"/>
              </a:tabLst>
            </a:pPr>
            <a:r>
              <a:rPr lang="en-US" sz="1200" dirty="0"/>
              <a:t>Warren East	CEO</a:t>
            </a:r>
          </a:p>
          <a:p>
            <a:pPr>
              <a:tabLst>
                <a:tab pos="2395538" algn="r"/>
              </a:tabLst>
            </a:pPr>
            <a:r>
              <a:rPr lang="en-US" sz="1200" dirty="0"/>
              <a:t>Tudor Brown	President</a:t>
            </a:r>
          </a:p>
          <a:p>
            <a:pPr>
              <a:tabLst>
                <a:tab pos="2395538" algn="r"/>
              </a:tabLst>
            </a:pPr>
            <a:r>
              <a:rPr lang="en-US" sz="1200" dirty="0"/>
              <a:t>Graham Budd	COO</a:t>
            </a:r>
          </a:p>
          <a:p>
            <a:pPr>
              <a:tabLst>
                <a:tab pos="2395538" algn="r"/>
              </a:tabLst>
            </a:pPr>
            <a:r>
              <a:rPr lang="en-US" sz="1200" dirty="0"/>
              <a:t>Mike Muller	CTO</a:t>
            </a:r>
          </a:p>
          <a:p>
            <a:pPr>
              <a:tabLst>
                <a:tab pos="2395538" algn="r"/>
              </a:tabLst>
            </a:pPr>
            <a:r>
              <a:rPr lang="en-US" sz="1200" dirty="0"/>
              <a:t>Tim Score	CFO</a:t>
            </a:r>
          </a:p>
          <a:p>
            <a:pPr>
              <a:tabLst>
                <a:tab pos="2395538" algn="r"/>
              </a:tabLst>
            </a:pPr>
            <a:r>
              <a:rPr lang="en-US" sz="1200" dirty="0"/>
              <a:t>John Cornish	EVP, Systems</a:t>
            </a:r>
          </a:p>
          <a:p>
            <a:pPr>
              <a:tabLst>
                <a:tab pos="2395538" algn="r"/>
              </a:tabLst>
            </a:pPr>
            <a:r>
              <a:rPr lang="en-US" sz="1200" dirty="0"/>
              <a:t>Ian Drew	EVP, Marketing</a:t>
            </a:r>
          </a:p>
          <a:p>
            <a:pPr>
              <a:tabLst>
                <a:tab pos="2395538" algn="r"/>
              </a:tabLst>
            </a:pPr>
            <a:r>
              <a:rPr lang="en-US" sz="1200" dirty="0"/>
              <a:t>Antonio </a:t>
            </a:r>
            <a:r>
              <a:rPr lang="en-US" sz="1200" dirty="0" err="1"/>
              <a:t>Viana</a:t>
            </a:r>
            <a:r>
              <a:rPr lang="en-US" sz="1200" dirty="0"/>
              <a:t>	EVP, Sales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8382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Company Profile: Research In Motion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19050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2743200" y="1447800"/>
            <a:ext cx="3657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Research In Motion designs the BlackBerry smartphone and creates solutions for the worldwide mobile communications market, including a variety of software for the BlackBerry device. In addition to its line of BlackBerry devices, the company also provides enterprise server software to support businesses using the device.</a:t>
            </a:r>
          </a:p>
        </p:txBody>
      </p:sp>
      <p:sp>
        <p:nvSpPr>
          <p:cNvPr id="22533" name="TextBox 8"/>
          <p:cNvSpPr txBox="1">
            <a:spLocks noChangeArrowheads="1"/>
          </p:cNvSpPr>
          <p:nvPr/>
        </p:nvSpPr>
        <p:spPr bwMode="auto">
          <a:xfrm>
            <a:off x="2209800" y="2971800"/>
            <a:ext cx="36576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Products:</a:t>
            </a:r>
          </a:p>
          <a:p>
            <a:endParaRPr lang="en-US" sz="1200"/>
          </a:p>
          <a:p>
            <a:pPr>
              <a:buClr>
                <a:schemeClr val="tx2"/>
              </a:buClr>
              <a:buFont typeface="Arial" charset="0"/>
              <a:buChar char="•"/>
            </a:pPr>
            <a:r>
              <a:rPr lang="en-US" sz="1200" b="1"/>
              <a:t>BlackBerry Pearl 3G </a:t>
            </a:r>
            <a:r>
              <a:rPr lang="en-US" sz="1200"/>
              <a:t>– Provides Trackpad and dedicated media keys as well as SureType technology and 3G network support.</a:t>
            </a:r>
          </a:p>
          <a:p>
            <a:pPr>
              <a:buClr>
                <a:schemeClr val="tx2"/>
              </a:buClr>
              <a:buFont typeface="Arial" charset="0"/>
              <a:buChar char="•"/>
            </a:pPr>
            <a:r>
              <a:rPr lang="en-US" sz="1200" b="1"/>
              <a:t>BlackBerry Bold </a:t>
            </a:r>
            <a:r>
              <a:rPr lang="en-US" sz="1200"/>
              <a:t>– Provides extended battery life as well as GPS, Wi-Fi, and 3G network support.</a:t>
            </a:r>
          </a:p>
          <a:p>
            <a:pPr>
              <a:buClr>
                <a:schemeClr val="tx2"/>
              </a:buClr>
              <a:buFont typeface="Arial" charset="0"/>
              <a:buChar char="•"/>
            </a:pPr>
            <a:r>
              <a:rPr lang="en-US" sz="1200" b="1"/>
              <a:t>BlackBerry Curve 8500 </a:t>
            </a:r>
            <a:r>
              <a:rPr lang="en-US" sz="1200"/>
              <a:t>– Includes Trackpad and dedicated media keys, easy media sharing, and 2.0 MP camera.</a:t>
            </a:r>
          </a:p>
          <a:p>
            <a:pPr>
              <a:buClr>
                <a:schemeClr val="tx2"/>
              </a:buClr>
              <a:buFont typeface="Arial" charset="0"/>
              <a:buChar char="•"/>
            </a:pPr>
            <a:r>
              <a:rPr lang="en-US" sz="1200" b="1"/>
              <a:t>BlackBerry Tour 9630</a:t>
            </a:r>
            <a:r>
              <a:rPr lang="en-US" sz="1200"/>
              <a:t> –</a:t>
            </a:r>
            <a:r>
              <a:rPr lang="en-US" sz="1200" b="1"/>
              <a:t> </a:t>
            </a:r>
            <a:r>
              <a:rPr lang="en-US" sz="1200"/>
              <a:t>Provides GPS, worldwide compatibility, and 3.2 MP camera.</a:t>
            </a:r>
          </a:p>
          <a:p>
            <a:pPr>
              <a:buClr>
                <a:schemeClr val="tx2"/>
              </a:buClr>
              <a:buFont typeface="Arial" charset="0"/>
              <a:buChar char="•"/>
            </a:pPr>
            <a:r>
              <a:rPr lang="en-US" sz="1200" b="1"/>
              <a:t>BlackBerry Storm </a:t>
            </a:r>
            <a:r>
              <a:rPr lang="en-US" sz="1200"/>
              <a:t>– Features Wi-Fi, SurePress technology, and 3G network support.</a:t>
            </a:r>
          </a:p>
          <a:p>
            <a:pPr>
              <a:buClr>
                <a:schemeClr val="tx2"/>
              </a:buClr>
              <a:buFont typeface="Arial" charset="0"/>
              <a:buChar char="•"/>
            </a:pPr>
            <a:r>
              <a:rPr lang="en-US" sz="1200" b="1"/>
              <a:t>BlackBerry Curve 8900 </a:t>
            </a:r>
            <a:r>
              <a:rPr lang="en-US" sz="1200"/>
              <a:t>– Features thin, lightweight design as well as GPS and Wi-Fi support and 3.2 MP camera.</a:t>
            </a:r>
            <a:endParaRPr lang="en-US" sz="1200" b="1"/>
          </a:p>
        </p:txBody>
      </p:sp>
      <p:sp>
        <p:nvSpPr>
          <p:cNvPr id="22534" name="TextBox 10"/>
          <p:cNvSpPr txBox="1">
            <a:spLocks noChangeArrowheads="1"/>
          </p:cNvSpPr>
          <p:nvPr/>
        </p:nvSpPr>
        <p:spPr bwMode="auto">
          <a:xfrm>
            <a:off x="6096000" y="3200400"/>
            <a:ext cx="2590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Key Partners:</a:t>
            </a:r>
          </a:p>
          <a:p>
            <a:pPr algn="ctr"/>
            <a:endParaRPr lang="en-US" sz="1200"/>
          </a:p>
          <a:p>
            <a:r>
              <a:rPr lang="en-US" sz="1200"/>
              <a:t>AT&amp;T, Brightstar, Digital China, GPXS, Hewlett-Packard, IBM, Skype, Sprint, Tata Indicom, T-Mobile, Verizon, Virgin, and Vodafone, </a:t>
            </a:r>
          </a:p>
        </p:txBody>
      </p:sp>
      <p:pic>
        <p:nvPicPr>
          <p:cNvPr id="2253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419600"/>
            <a:ext cx="21717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381000" y="1828800"/>
            <a:ext cx="22098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7938" algn="l"/>
              </a:tabLst>
            </a:pPr>
            <a:r>
              <a:rPr lang="en-US" sz="1000" b="1" dirty="0"/>
              <a:t>Research In Motion</a:t>
            </a:r>
          </a:p>
          <a:p>
            <a:pPr>
              <a:tabLst>
                <a:tab pos="7938" algn="l"/>
              </a:tabLst>
            </a:pPr>
            <a:endParaRPr lang="en-US" sz="1000" dirty="0"/>
          </a:p>
          <a:p>
            <a:pPr>
              <a:tabLst>
                <a:tab pos="2003425" algn="r"/>
              </a:tabLst>
            </a:pPr>
            <a:r>
              <a:rPr lang="en-US" sz="1000" dirty="0"/>
              <a:t>Headquarters:	Waterloo, ON</a:t>
            </a:r>
          </a:p>
          <a:p>
            <a:pPr>
              <a:tabLst>
                <a:tab pos="2003425" algn="r"/>
              </a:tabLst>
            </a:pPr>
            <a:r>
              <a:rPr lang="en-US" sz="1000" dirty="0"/>
              <a:t>Employees:	12,000</a:t>
            </a:r>
          </a:p>
          <a:p>
            <a:pPr>
              <a:tabLst>
                <a:tab pos="2003425" algn="r"/>
              </a:tabLst>
            </a:pPr>
            <a:r>
              <a:rPr lang="en-US" sz="1000" dirty="0"/>
              <a:t>Founded:	1984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381000" y="2895600"/>
            <a:ext cx="2209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7938" algn="l"/>
                <a:tab pos="1312863" algn="r"/>
              </a:tabLst>
            </a:pPr>
            <a:r>
              <a:rPr lang="en-US" sz="1000" b="1" dirty="0"/>
              <a:t>Financial Information:</a:t>
            </a:r>
          </a:p>
          <a:p>
            <a:pPr algn="ctr">
              <a:tabLst>
                <a:tab pos="7938" algn="l"/>
                <a:tab pos="1312863" algn="r"/>
              </a:tabLst>
            </a:pPr>
            <a:endParaRPr lang="en-US" sz="1000" dirty="0"/>
          </a:p>
          <a:p>
            <a:pPr>
              <a:tabLst>
                <a:tab pos="2003425" algn="r"/>
              </a:tabLst>
            </a:pPr>
            <a:r>
              <a:rPr lang="en-US" sz="1000" dirty="0"/>
              <a:t>Market Cap:	$36B</a:t>
            </a:r>
          </a:p>
          <a:p>
            <a:pPr>
              <a:tabLst>
                <a:tab pos="2003425" algn="r"/>
              </a:tabLst>
            </a:pPr>
            <a:r>
              <a:rPr lang="en-US" sz="1000" dirty="0"/>
              <a:t>Cash:	$2.5B</a:t>
            </a:r>
          </a:p>
          <a:p>
            <a:pPr>
              <a:tabLst>
                <a:tab pos="2003425" algn="r"/>
              </a:tabLst>
            </a:pPr>
            <a:r>
              <a:rPr lang="en-US" sz="1000" dirty="0"/>
              <a:t>2009 Revenue:	$13B</a:t>
            </a:r>
          </a:p>
          <a:p>
            <a:pPr>
              <a:tabLst>
                <a:tab pos="2003425" algn="r"/>
              </a:tabLst>
            </a:pPr>
            <a:r>
              <a:rPr lang="en-US" sz="1000" dirty="0"/>
              <a:t>2009 EPS:	$3.70</a:t>
            </a:r>
          </a:p>
          <a:p>
            <a:pPr>
              <a:tabLst>
                <a:tab pos="2003425" algn="r"/>
              </a:tabLst>
            </a:pPr>
            <a:r>
              <a:rPr lang="en-US" sz="1000" dirty="0"/>
              <a:t>2010E Revenue:	$17B</a:t>
            </a:r>
          </a:p>
          <a:p>
            <a:pPr>
              <a:tabLst>
                <a:tab pos="2003425" algn="r"/>
              </a:tabLst>
            </a:pPr>
            <a:r>
              <a:rPr lang="en-US" sz="1000" dirty="0"/>
              <a:t>2010E EPS:	$5.03</a:t>
            </a: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6400800" y="1143000"/>
            <a:ext cx="2590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/>
              <a:t>Management Team:</a:t>
            </a:r>
          </a:p>
          <a:p>
            <a:pPr algn="ctr"/>
            <a:endParaRPr lang="en-US" sz="1200" dirty="0"/>
          </a:p>
          <a:p>
            <a:pPr>
              <a:tabLst>
                <a:tab pos="2395538" algn="r"/>
              </a:tabLst>
            </a:pPr>
            <a:r>
              <a:rPr lang="en-US" sz="1200" dirty="0"/>
              <a:t>Jim </a:t>
            </a:r>
            <a:r>
              <a:rPr lang="en-US" sz="1200" dirty="0" err="1"/>
              <a:t>Balsillie</a:t>
            </a:r>
            <a:r>
              <a:rPr lang="en-US" sz="1200" dirty="0"/>
              <a:t>	Co-CEO</a:t>
            </a:r>
          </a:p>
          <a:p>
            <a:pPr>
              <a:tabLst>
                <a:tab pos="2395538" algn="r"/>
              </a:tabLst>
            </a:pPr>
            <a:r>
              <a:rPr lang="en-US" sz="1200" dirty="0"/>
              <a:t>Mike </a:t>
            </a:r>
            <a:r>
              <a:rPr lang="en-US" sz="1200" dirty="0" err="1"/>
              <a:t>Lazaridis</a:t>
            </a:r>
            <a:r>
              <a:rPr lang="en-US" sz="1200" dirty="0"/>
              <a:t>	Co-CEO</a:t>
            </a:r>
          </a:p>
          <a:p>
            <a:pPr>
              <a:tabLst>
                <a:tab pos="2395538" algn="r"/>
              </a:tabLst>
            </a:pPr>
            <a:r>
              <a:rPr lang="en-US" sz="1200" dirty="0"/>
              <a:t>Don Morrison	COO</a:t>
            </a:r>
          </a:p>
          <a:p>
            <a:pPr>
              <a:tabLst>
                <a:tab pos="2395538" algn="r"/>
              </a:tabLst>
            </a:pPr>
            <a:r>
              <a:rPr lang="en-US" sz="1200" dirty="0"/>
              <a:t>Robin </a:t>
            </a:r>
            <a:r>
              <a:rPr lang="en-US" sz="1200" dirty="0" err="1"/>
              <a:t>Bienfait</a:t>
            </a:r>
            <a:r>
              <a:rPr lang="en-US" sz="1200" dirty="0"/>
              <a:t>	CIO</a:t>
            </a:r>
          </a:p>
          <a:p>
            <a:pPr>
              <a:tabLst>
                <a:tab pos="2395538" algn="r"/>
              </a:tabLst>
            </a:pPr>
            <a:r>
              <a:rPr lang="en-US" sz="1200" dirty="0"/>
              <a:t>Brian </a:t>
            </a:r>
            <a:r>
              <a:rPr lang="en-US" sz="1200" dirty="0" err="1"/>
              <a:t>Bidulka</a:t>
            </a:r>
            <a:r>
              <a:rPr lang="en-US" sz="1200" dirty="0"/>
              <a:t>	CFO</a:t>
            </a:r>
          </a:p>
          <a:p>
            <a:pPr>
              <a:tabLst>
                <a:tab pos="2395538" algn="r"/>
              </a:tabLst>
            </a:pPr>
            <a:r>
              <a:rPr lang="en-US" sz="1200" dirty="0"/>
              <a:t>David </a:t>
            </a:r>
            <a:r>
              <a:rPr lang="en-US" sz="1200" dirty="0" err="1"/>
              <a:t>Yach</a:t>
            </a:r>
            <a:r>
              <a:rPr lang="en-US" sz="1200" dirty="0"/>
              <a:t>	CTO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latin typeface="Arial" charset="0"/>
              </a:rPr>
              <a:t>Process Recommendations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Key Recommendations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2819400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mtClean="0">
                <a:latin typeface="Arial" charset="0"/>
              </a:rPr>
              <a:t>We recommend engaging in targeted discussions with the Tier 1 acquisition candidates and assessing their receptiveness to M&amp;A discussions</a:t>
            </a:r>
          </a:p>
          <a:p>
            <a:pPr>
              <a:spcAft>
                <a:spcPts val="1000"/>
              </a:spcAft>
            </a:pPr>
            <a:r>
              <a:rPr lang="en-US" smtClean="0">
                <a:latin typeface="Arial" charset="0"/>
              </a:rPr>
              <a:t>At the same time, Goldman Stanley will reach out to Tier 2 candidates and introduce Aardvark as a potential acquirer</a:t>
            </a:r>
          </a:p>
          <a:p>
            <a:pPr>
              <a:spcAft>
                <a:spcPts val="1000"/>
              </a:spcAft>
            </a:pPr>
            <a:r>
              <a:rPr lang="en-US" smtClean="0">
                <a:latin typeface="Arial" charset="0"/>
              </a:rPr>
              <a:t>M&amp;A process with Tier 1 candidates will take significantly longer due to the scale of the companies, so we recommend conducting both processes simultaneously</a:t>
            </a:r>
          </a:p>
          <a:p>
            <a:pPr>
              <a:spcAft>
                <a:spcPts val="1000"/>
              </a:spcAft>
            </a:pPr>
            <a:r>
              <a:rPr lang="en-US" smtClean="0">
                <a:latin typeface="Arial" charset="0"/>
              </a:rPr>
              <a:t>Depending on responses from Tier 1 and Tier 2 candidates, Goldman Stanley and Aardvark may do additional research to determine other potential acquisitions and then approach them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4084638"/>
          <a:ext cx="60960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Targeted Buy-Side M&amp;A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Broad Buy-Side M&amp;A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Fewer</a:t>
                      </a:r>
                      <a:r>
                        <a:rPr lang="en-US" baseline="0" dirty="0" smtClean="0"/>
                        <a:t> than 5 parties contacted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Ranges from 10 to hundreds of companies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 months</a:t>
                      </a:r>
                      <a:r>
                        <a:rPr lang="en-US" baseline="0" dirty="0" smtClean="0"/>
                        <a:t> to 1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required is highly variable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Close-ended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Iterative process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Higher success</a:t>
                      </a:r>
                      <a:r>
                        <a:rPr lang="en-US" baseline="0" dirty="0" smtClean="0"/>
                        <a:t> probability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Lower success probability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Process Recommendation</a:t>
            </a:r>
          </a:p>
        </p:txBody>
      </p: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7515225" y="2314575"/>
            <a:ext cx="14097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en-US" sz="1200">
                <a:solidFill>
                  <a:schemeClr val="bg1"/>
                </a:solidFill>
              </a:rPr>
              <a:t>Broad</a:t>
            </a:r>
            <a:br>
              <a:rPr lang="en-US" sz="1200">
                <a:solidFill>
                  <a:schemeClr val="bg1"/>
                </a:solidFill>
              </a:rPr>
            </a:br>
            <a:r>
              <a:rPr lang="en-US" sz="1200">
                <a:solidFill>
                  <a:schemeClr val="bg1"/>
                </a:solidFill>
              </a:rPr>
              <a:t>Marketing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4572000" y="1371600"/>
            <a:ext cx="4267200" cy="144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0800000">
            <a:off x="381000" y="1371600"/>
            <a:ext cx="4191000" cy="1450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Down Arrow 21"/>
          <p:cNvSpPr/>
          <p:nvPr/>
        </p:nvSpPr>
        <p:spPr>
          <a:xfrm rot="10800000">
            <a:off x="5029200" y="2514600"/>
            <a:ext cx="838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72000" y="2895600"/>
            <a:ext cx="1828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572000" y="3352800"/>
            <a:ext cx="1828800" cy="30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latin typeface="Arial" charset="0"/>
              </a:rPr>
              <a:t>Appendix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Table Of Contents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000"/>
              </a:spcAft>
              <a:buFont typeface="Arial" charset="0"/>
              <a:buNone/>
            </a:pPr>
            <a:r>
              <a:rPr lang="en-US" smtClean="0">
                <a:latin typeface="Arial" charset="0"/>
              </a:rPr>
              <a:t>Executive Summary							3</a:t>
            </a:r>
          </a:p>
          <a:p>
            <a:pPr eaLnBrk="1" hangingPunct="1">
              <a:spcAft>
                <a:spcPts val="1000"/>
              </a:spcAft>
              <a:buFont typeface="Arial" charset="0"/>
              <a:buNone/>
            </a:pPr>
            <a:r>
              <a:rPr lang="en-US" smtClean="0">
                <a:latin typeface="Arial" charset="0"/>
              </a:rPr>
              <a:t>Aardvark Valuation							5</a:t>
            </a:r>
          </a:p>
          <a:p>
            <a:pPr eaLnBrk="1" hangingPunct="1">
              <a:spcAft>
                <a:spcPts val="1000"/>
              </a:spcAft>
              <a:buFont typeface="Arial" charset="0"/>
              <a:buNone/>
            </a:pPr>
            <a:r>
              <a:rPr lang="en-US" smtClean="0">
                <a:latin typeface="Arial" charset="0"/>
              </a:rPr>
              <a:t>Potential Acquisitions						11</a:t>
            </a:r>
          </a:p>
          <a:p>
            <a:pPr eaLnBrk="1" hangingPunct="1">
              <a:spcAft>
                <a:spcPts val="1000"/>
              </a:spcAft>
              <a:buFont typeface="Arial" charset="0"/>
              <a:buNone/>
            </a:pPr>
            <a:r>
              <a:rPr lang="en-US" smtClean="0">
                <a:latin typeface="Arial" charset="0"/>
              </a:rPr>
              <a:t>Process Recommendations						16</a:t>
            </a:r>
          </a:p>
          <a:p>
            <a:pPr eaLnBrk="1" hangingPunct="1">
              <a:spcAft>
                <a:spcPts val="1000"/>
              </a:spcAft>
              <a:buFont typeface="Arial" charset="0"/>
              <a:buNone/>
            </a:pPr>
            <a:r>
              <a:rPr lang="en-US" smtClean="0">
                <a:latin typeface="Arial" charset="0"/>
              </a:rPr>
              <a:t>Appendix								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077200" cy="8382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Aardvark Projected Income Statement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381000" y="1143000"/>
          <a:ext cx="8431213" cy="5029200"/>
        </p:xfrm>
        <a:graphic>
          <a:graphicData uri="http://schemas.openxmlformats.org/presentationml/2006/ole">
            <p:oleObj spid="_x0000_s3074" name="Worksheet" r:id="rId3" imgW="9915449" imgH="591494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7848600" cy="8382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Aardvark Comparable Public Companies 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381000" y="1143000"/>
          <a:ext cx="7362825" cy="2362200"/>
        </p:xfrm>
        <a:graphic>
          <a:graphicData uri="http://schemas.openxmlformats.org/presentationml/2006/ole">
            <p:oleObj spid="_x0000_s4098" name="Worksheet" r:id="rId3" imgW="9706051" imgH="3114751" progId="Excel.Sheet.8">
              <p:embed/>
            </p:oleObj>
          </a:graphicData>
        </a:graphic>
      </p:graphicFrame>
      <p:graphicFrame>
        <p:nvGraphicFramePr>
          <p:cNvPr id="4099" name="Object 4"/>
          <p:cNvGraphicFramePr>
            <a:graphicFrameLocks noChangeAspect="1"/>
          </p:cNvGraphicFramePr>
          <p:nvPr/>
        </p:nvGraphicFramePr>
        <p:xfrm>
          <a:off x="381000" y="3792538"/>
          <a:ext cx="5867400" cy="2379662"/>
        </p:xfrm>
        <a:graphic>
          <a:graphicData uri="http://schemas.openxmlformats.org/presentationml/2006/ole">
            <p:oleObj spid="_x0000_s4099" name="Worksheet" r:id="rId4" imgW="7677302" imgH="311475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8382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Aardvark DCF Analysis – WACC Calculation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381000" y="1143000"/>
          <a:ext cx="6562725" cy="5029200"/>
        </p:xfrm>
        <a:graphic>
          <a:graphicData uri="http://schemas.openxmlformats.org/presentationml/2006/ole">
            <p:oleObj spid="_x0000_s5122" name="Worksheet" r:id="rId3" imgW="6972300" imgH="534344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>
                <a:latin typeface="Arial" charset="0"/>
              </a:rPr>
              <a:t>Executive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Executive Summary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191000"/>
          </a:xfrm>
        </p:spPr>
        <p:txBody>
          <a:bodyPr/>
          <a:lstStyle/>
          <a:p>
            <a:pPr eaLnBrk="1" hangingPunct="1">
              <a:spcAft>
                <a:spcPts val="1000"/>
              </a:spcAft>
            </a:pPr>
            <a:r>
              <a:rPr lang="en-US" smtClean="0">
                <a:latin typeface="Arial" charset="0"/>
              </a:rPr>
              <a:t>As of January 29, 2010, Aardvark’s share price and valuation are at all-time highs, having more than doubled since early 2009</a:t>
            </a:r>
          </a:p>
          <a:p>
            <a:pPr eaLnBrk="1" hangingPunct="1">
              <a:spcAft>
                <a:spcPts val="1000"/>
              </a:spcAft>
            </a:pPr>
            <a:r>
              <a:rPr lang="en-US" smtClean="0">
                <a:latin typeface="Arial" charset="0"/>
              </a:rPr>
              <a:t>As Aardvark’s stock price has soared in value, it has also generated over $35B in cash &amp; cash-equivalents</a:t>
            </a:r>
          </a:p>
          <a:p>
            <a:pPr eaLnBrk="1" hangingPunct="1">
              <a:spcAft>
                <a:spcPts val="1000"/>
              </a:spcAft>
            </a:pPr>
            <a:r>
              <a:rPr lang="en-US" smtClean="0">
                <a:latin typeface="Arial" charset="0"/>
              </a:rPr>
              <a:t>As Aardvark’s cash balance grows, it is likely to face shareholder pressure to re-invest the cash in its business and to make significant acquisitions</a:t>
            </a:r>
          </a:p>
          <a:p>
            <a:pPr eaLnBrk="1" hangingPunct="1">
              <a:spcAft>
                <a:spcPts val="1000"/>
              </a:spcAft>
            </a:pPr>
            <a:r>
              <a:rPr lang="en-US" smtClean="0">
                <a:latin typeface="Arial" charset="0"/>
              </a:rPr>
              <a:t>Given Aardvark’s strong currency and cash balance, it could easily make several “tuck-in” acquisitions – or larger-scale acquisitions to acquire customers</a:t>
            </a:r>
          </a:p>
          <a:p>
            <a:pPr eaLnBrk="1" hangingPunct="1">
              <a:spcAft>
                <a:spcPts val="1000"/>
              </a:spcAft>
            </a:pPr>
            <a:r>
              <a:rPr lang="en-US" smtClean="0">
                <a:latin typeface="Arial" charset="0"/>
              </a:rPr>
              <a:t>Such a strategy would allow Aardvark to capture more of the smartphone, laptop, and desktop markets, and significantly improve its software offerings</a:t>
            </a:r>
          </a:p>
          <a:p>
            <a:pPr eaLnBrk="1" hangingPunct="1">
              <a:spcAft>
                <a:spcPts val="1000"/>
              </a:spcAft>
            </a:pPr>
            <a:r>
              <a:rPr lang="en-US" smtClean="0">
                <a:latin typeface="Arial" charset="0"/>
              </a:rPr>
              <a:t>Given Aardvark’s cash position, such acquisitions could be made with 100% cash – or in the case of a larger deal, stock could also be 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>
                <a:latin typeface="Arial" charset="0"/>
              </a:rPr>
              <a:t>Aardvark 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Valuation Summary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3581400"/>
          </a:xfrm>
        </p:spPr>
        <p:txBody>
          <a:bodyPr/>
          <a:lstStyle/>
          <a:p>
            <a:pPr eaLnBrk="1" hangingPunct="1">
              <a:spcAft>
                <a:spcPts val="1000"/>
              </a:spcAft>
            </a:pPr>
            <a:r>
              <a:rPr lang="en-US" smtClean="0">
                <a:latin typeface="Arial" charset="0"/>
              </a:rPr>
              <a:t>Aardvark’s current share price of $192.61 far exceeds the value implied by comparable public companies</a:t>
            </a:r>
          </a:p>
          <a:p>
            <a:pPr eaLnBrk="1" hangingPunct="1">
              <a:spcAft>
                <a:spcPts val="1000"/>
              </a:spcAft>
            </a:pPr>
            <a:r>
              <a:rPr lang="en-US" smtClean="0">
                <a:latin typeface="Arial" charset="0"/>
              </a:rPr>
              <a:t>Recent comparable transactions show higher implied valuation ranges due to flurry of consolidation and hardware M&amp;A activity over 2009</a:t>
            </a:r>
          </a:p>
          <a:p>
            <a:pPr eaLnBrk="1" hangingPunct="1">
              <a:spcAft>
                <a:spcPts val="1000"/>
              </a:spcAft>
            </a:pPr>
            <a:r>
              <a:rPr lang="en-US" smtClean="0">
                <a:latin typeface="Arial" charset="0"/>
              </a:rPr>
              <a:t>Discounted Cash Flow Analysis under base-case assumptions shows implied valuation on-par with Aardvark’s current share price, implying that share price is justified</a:t>
            </a:r>
          </a:p>
          <a:p>
            <a:pPr eaLnBrk="1" hangingPunct="1">
              <a:spcAft>
                <a:spcPts val="1000"/>
              </a:spcAft>
            </a:pPr>
            <a:r>
              <a:rPr lang="en-US" smtClean="0">
                <a:latin typeface="Arial" charset="0"/>
              </a:rPr>
              <a:t>All valuation analysis is based on “base-case” financial projections in line with Wall Street analyst expectations</a:t>
            </a:r>
          </a:p>
          <a:p>
            <a:pPr eaLnBrk="1" hangingPunct="1">
              <a:spcAft>
                <a:spcPts val="1000"/>
              </a:spcAft>
            </a:pPr>
            <a:r>
              <a:rPr lang="en-US" smtClean="0">
                <a:latin typeface="Arial" charset="0"/>
              </a:rPr>
              <a:t>Given Aardvark’s cash balance and high valuation multiples vs. similar public companies, few competitors are well-positioned to make substantial acquisitions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5486400" cy="8382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Aardvark Valuation Summary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8610600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7848600" cy="8382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Aardvark Comparable Public Companies 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1143000"/>
            <a:ext cx="8610600" cy="25146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3733800"/>
            <a:ext cx="8610600" cy="2667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381000" y="1143000"/>
            <a:ext cx="8610600" cy="304800"/>
          </a:xfrm>
          <a:prstGeom prst="rect">
            <a:avLst/>
          </a:prstGeom>
          <a:solidFill>
            <a:schemeClr val="tx2"/>
          </a:solidFill>
          <a:ln w="9525">
            <a:solidFill>
              <a:srgbClr val="9A9A9A"/>
            </a:solidFill>
            <a:miter lim="800000"/>
            <a:headEnd/>
            <a:tailEnd/>
          </a:ln>
        </p:spPr>
        <p:txBody>
          <a:bodyPr wrap="none" lIns="45720" rIns="45720" anchor="ctr"/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Comparable Public Companies – Operating Metrics</a:t>
            </a:r>
          </a:p>
        </p:txBody>
      </p:sp>
      <p:sp>
        <p:nvSpPr>
          <p:cNvPr id="17414" name="Rectangle 23"/>
          <p:cNvSpPr>
            <a:spLocks noChangeArrowheads="1"/>
          </p:cNvSpPr>
          <p:nvPr/>
        </p:nvSpPr>
        <p:spPr bwMode="auto">
          <a:xfrm>
            <a:off x="381000" y="3733800"/>
            <a:ext cx="8610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9A9A9A"/>
            </a:solidFill>
            <a:miter lim="800000"/>
            <a:headEnd/>
            <a:tailEnd/>
          </a:ln>
        </p:spPr>
        <p:txBody>
          <a:bodyPr wrap="none" lIns="45720" rIns="45720" anchor="ctr"/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Comparable Public Companies – Valuation Multiples</a:t>
            </a:r>
          </a:p>
        </p:txBody>
      </p:sp>
      <p:pic>
        <p:nvPicPr>
          <p:cNvPr id="17415" name="Picture 55" descr="http://www.beames.eu/images/hp_logo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3800" y="6086475"/>
            <a:ext cx="3984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57" descr="http://www.ngp.org.sg/seminars/Dell%20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3900" y="6135688"/>
            <a:ext cx="512763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59" descr="NewCiscologo.png image by HWZBl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7813" y="6084888"/>
            <a:ext cx="4381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61" descr="http://www.cs.bgu.ac.il/~frankel/MultiCore08/intel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3313" y="6088063"/>
            <a:ext cx="379412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63" descr="http://clearwire4g.files.wordpress.com/2009/11/motorola-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4200" y="6062663"/>
            <a:ext cx="44926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65" descr="http://weblogs.baltimoresun.com/business/consuminginterests/blog/apple-logo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3538" y="6027738"/>
            <a:ext cx="3127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55" descr="http://www.beames.eu/images/hp_logo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87600" y="3260725"/>
            <a:ext cx="406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57" descr="http://www.ngp.org.sg/seminars/Dell%20lo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0400" y="3313113"/>
            <a:ext cx="520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59" descr="NewCiscologo.png image by HWZBl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259138"/>
            <a:ext cx="4445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61" descr="http://www.cs.bgu.ac.il/~frankel/MultiCore08/intel-log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76800" y="3262313"/>
            <a:ext cx="3857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63" descr="http://clearwire4g.files.wordpress.com/2009/11/motorola-log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38800" y="3235325"/>
            <a:ext cx="45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65" descr="http://weblogs.baltimoresun.com/business/consuminginterests/blog/apple-logo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05600" y="3197225"/>
            <a:ext cx="3175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0" y="1524000"/>
            <a:ext cx="34290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76563" y="4114800"/>
            <a:ext cx="3576637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6172200" cy="838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Aardvark Precedent Transactions</a:t>
            </a:r>
            <a:endParaRPr lang="en-US" dirty="0"/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381000" y="1143000"/>
          <a:ext cx="8610600" cy="2579688"/>
        </p:xfrm>
        <a:graphic>
          <a:graphicData uri="http://schemas.openxmlformats.org/presentationml/2006/ole">
            <p:oleObj spid="_x0000_s1026" name="Worksheet" r:id="rId3" imgW="10334549" imgH="30861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ideBar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1067</Words>
  <Application>Microsoft Office PowerPoint</Application>
  <PresentationFormat>On-screen Show (4:3)</PresentationFormat>
  <Paragraphs>143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Wingdings</vt:lpstr>
      <vt:lpstr>Calibri</vt:lpstr>
      <vt:lpstr>Office Theme</vt:lpstr>
      <vt:lpstr>Microsoft Office Excel 97-2003 Worksheet</vt:lpstr>
      <vt:lpstr>Project Aardvark</vt:lpstr>
      <vt:lpstr>Table Of Contents</vt:lpstr>
      <vt:lpstr>Executive Summary</vt:lpstr>
      <vt:lpstr>Executive Summary</vt:lpstr>
      <vt:lpstr>Aardvark Valuation</vt:lpstr>
      <vt:lpstr>Valuation Summary</vt:lpstr>
      <vt:lpstr>Aardvark Valuation Summary</vt:lpstr>
      <vt:lpstr>Aardvark Comparable Public Companies </vt:lpstr>
      <vt:lpstr>Aardvark Precedent Transactions</vt:lpstr>
      <vt:lpstr>Aardvark Discounted Cash Flow Analysis</vt:lpstr>
      <vt:lpstr>Potential Acquisitions</vt:lpstr>
      <vt:lpstr>Potential Acquisitions</vt:lpstr>
      <vt:lpstr>Potential Acquisition Candidates</vt:lpstr>
      <vt:lpstr>Company Profile: ARM</vt:lpstr>
      <vt:lpstr>Company Profile: Research In Motion</vt:lpstr>
      <vt:lpstr>Process Recommendations</vt:lpstr>
      <vt:lpstr>Key Recommendations</vt:lpstr>
      <vt:lpstr>Process Recommendation</vt:lpstr>
      <vt:lpstr>Appendix</vt:lpstr>
      <vt:lpstr>Aardvark Projected Income Statement</vt:lpstr>
      <vt:lpstr>Aardvark Comparable Public Companies </vt:lpstr>
      <vt:lpstr>Aardvark DCF Analysis – WACC Calculation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Aardvark</dc:title>
  <dc:creator>BIWS</dc:creator>
  <cp:lastModifiedBy>BIWS</cp:lastModifiedBy>
  <cp:revision>54</cp:revision>
  <dcterms:created xsi:type="dcterms:W3CDTF">2010-05-26T09:54:24Z</dcterms:created>
  <dcterms:modified xsi:type="dcterms:W3CDTF">2010-06-08T13:28:46Z</dcterms:modified>
</cp:coreProperties>
</file>